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Review Profiles Components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AFE6BE-E343-4078-968C-290E24B40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5346FF-F955-4948-8FBD-777ACD184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613" y="1371600"/>
            <a:ext cx="1962150" cy="3608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371600"/>
            <a:ext cx="5738813" cy="3608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C53FE4-1F7A-4270-AFD3-47BCA1CE1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AF7D2-90AF-4A38-A92A-E0838FE0E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7329D-5F4D-4DAB-9B01-EAE3E6DAA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4422AD-6FAD-4760-9FD3-21BBC1A7E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EB37BE-7783-4657-9CB4-31EBCB912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B77516-AFD1-4E6E-9BDD-EE66B68ED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D8507C-AE3E-4690-9E4D-145F77BDD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BA1609-4DE3-4158-B75B-57E48EE11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9287CA-278E-4B58-9927-B8F93F387F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64021-C9CF-4B82-A72B-CDD414A24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AE1AF4-8A24-4507-A5EC-F6AEDA3B6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4276CA-73FD-489C-8B76-3FFA8A6D6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3263"/>
            <a:ext cx="2057400" cy="5621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3263"/>
            <a:ext cx="6019800" cy="5621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873D94-313F-4D2A-ADE1-C6F2F2DBC8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89BF4-DB9D-4E7C-A195-B5410BBA3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DAD7CC-4AED-4CE5-9459-D304BC9DF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B1C3B-29AA-4487-95CC-61370A061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1828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1981200"/>
            <a:ext cx="1828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A1F129-59C0-4BFD-9461-2100F63E2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AF0D21-C876-44EA-ADB1-6D6AF876A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AB947-BDAB-496F-9FF3-F70475236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D98477-2695-4B4A-A085-87C3252DF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49E9FF-D6D4-4C6F-A9C0-1D3886F80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C151F8-8A87-41A6-8305-03250D58C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AD487F-B3EA-4FC7-8B50-0DC514905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E9BF43-A2FC-4766-AD4D-685A420EE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12183A-597A-473A-929D-06E5CCE17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77DD3D-B519-473A-95B5-2074915EC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47AC3E-0776-4B9B-82A4-56790AB49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807753-8437-4161-BC45-9D7AAC242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9288"/>
            <a:ext cx="1943100" cy="443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2700" y="1919288"/>
            <a:ext cx="1943100" cy="443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DFAE49-DD83-415B-891C-88BBCCA8C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995854-A08C-4394-8A18-60C72E3BD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A22792-9D7F-4BDF-BC72-456B15F41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227388"/>
            <a:ext cx="3849688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488" y="3227388"/>
            <a:ext cx="3851275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8F419-0FAD-4B67-BA4A-083E863632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BA1CF-CCC9-49C7-918E-07891FD7F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06B10-0C64-42B1-91A4-B01FC7492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E28DC-5219-4ABC-A9B1-84A2E873A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08C732-FC02-44CA-BD5A-CD67DE612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3263"/>
            <a:ext cx="2057400" cy="565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3263"/>
            <a:ext cx="6019800" cy="565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D8F671-EB50-4EE2-9A71-96E99E6C3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BC1D7C-E47C-4B7A-BE66-6942A12944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11BC9B-39D2-4ADB-BC07-5B8DF3228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F79238-590C-4A72-A193-B00B97188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F242A-F73E-416C-B3FE-CEEFA26009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B4524-DC14-43D0-9125-5FE2F4FAF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E21082-0696-40C3-9336-4578EB0D1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2A9B8B-C412-488B-900D-666DE588C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30660C-BF21-498E-8102-88A0E51DD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41E3CD-F4F4-4F25-85F1-E6F31FB042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BA679D-5FC0-4790-AF70-B6100AD40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C4BF49-38C1-40FE-84DA-7CE619C0E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B94DC7-7512-40EF-BF3A-646BDD550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B2BBA3-780B-4D25-A818-73F8C0087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BAAFD-84F7-4499-95B9-FF9F9CB11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28DE3D-0470-40E5-B626-94E504173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49C3E2-8320-4802-B945-66B4F9EFB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7D3FF"/>
            </a:gs>
            <a:gs pos="100000">
              <a:srgbClr val="2AD0F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533400" y="1371600"/>
            <a:ext cx="7850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33400" y="3227388"/>
            <a:ext cx="7853363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480425" y="6530975"/>
            <a:ext cx="20637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0E9ED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DD0E3155-D0D6-4844-8628-87524D1E9CF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5600" b="1">
          <a:solidFill>
            <a:srgbClr val="53ECF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Lucida Grande" charset="0"/>
        </a:defRPr>
      </a:lvl1pPr>
      <a:lvl2pPr algn="r" rtl="0" fontAlgn="base">
        <a:spcBef>
          <a:spcPct val="0"/>
        </a:spcBef>
        <a:spcAft>
          <a:spcPct val="0"/>
        </a:spcAft>
        <a:defRPr sz="5600" b="1">
          <a:solidFill>
            <a:srgbClr val="53ECF3"/>
          </a:solidFill>
          <a:effectLst>
            <a:outerShdw blurRad="38100" dist="38100" dir="2700000" algn="tl">
              <a:srgbClr val="000000"/>
            </a:outerShdw>
          </a:effectLst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2pPr>
      <a:lvl3pPr algn="r" rtl="0" fontAlgn="base">
        <a:spcBef>
          <a:spcPct val="0"/>
        </a:spcBef>
        <a:spcAft>
          <a:spcPct val="0"/>
        </a:spcAft>
        <a:defRPr sz="5600" b="1">
          <a:solidFill>
            <a:srgbClr val="53ECF3"/>
          </a:solidFill>
          <a:effectLst>
            <a:outerShdw blurRad="38100" dist="38100" dir="2700000" algn="tl">
              <a:srgbClr val="000000"/>
            </a:outerShdw>
          </a:effectLst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3pPr>
      <a:lvl4pPr algn="r" rtl="0" fontAlgn="base">
        <a:spcBef>
          <a:spcPct val="0"/>
        </a:spcBef>
        <a:spcAft>
          <a:spcPct val="0"/>
        </a:spcAft>
        <a:defRPr sz="5600" b="1">
          <a:solidFill>
            <a:srgbClr val="53ECF3"/>
          </a:solidFill>
          <a:effectLst>
            <a:outerShdw blurRad="38100" dist="38100" dir="2700000" algn="tl">
              <a:srgbClr val="000000"/>
            </a:outerShdw>
          </a:effectLst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4pPr>
      <a:lvl5pPr algn="r" rtl="0" fontAlgn="base">
        <a:spcBef>
          <a:spcPct val="0"/>
        </a:spcBef>
        <a:spcAft>
          <a:spcPct val="0"/>
        </a:spcAft>
        <a:defRPr sz="5600" b="1">
          <a:solidFill>
            <a:srgbClr val="53ECF3"/>
          </a:solidFill>
          <a:effectLst>
            <a:outerShdw blurRad="38100" dist="38100" dir="2700000" algn="tl">
              <a:srgbClr val="000000"/>
            </a:outerShdw>
          </a:effectLst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600" b="1">
          <a:solidFill>
            <a:srgbClr val="53ECF3"/>
          </a:solidFill>
          <a:effectLst>
            <a:outerShdw blurRad="38100" dist="38100" dir="2700000" algn="tl">
              <a:srgbClr val="000000"/>
            </a:outerShdw>
          </a:effectLst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600" b="1">
          <a:solidFill>
            <a:srgbClr val="53ECF3"/>
          </a:solidFill>
          <a:effectLst>
            <a:outerShdw blurRad="38100" dist="38100" dir="2700000" algn="tl">
              <a:srgbClr val="000000"/>
            </a:outerShdw>
          </a:effectLst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600" b="1">
          <a:solidFill>
            <a:srgbClr val="53ECF3"/>
          </a:solidFill>
          <a:effectLst>
            <a:outerShdw blurRad="38100" dist="38100" dir="2700000" algn="tl">
              <a:srgbClr val="000000"/>
            </a:outerShdw>
          </a:effectLst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600" b="1">
          <a:solidFill>
            <a:srgbClr val="53ECF3"/>
          </a:solidFill>
          <a:effectLst>
            <a:outerShdw blurRad="38100" dist="38100" dir="2700000" algn="tl">
              <a:srgbClr val="000000"/>
            </a:outerShdw>
          </a:effectLst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algn="r" rtl="0" fontAlgn="base">
        <a:spcBef>
          <a:spcPts val="6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457200" algn="ctr" rtl="0" fontAlgn="base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703263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480425" y="6530975"/>
            <a:ext cx="20637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BF123E32-B4B8-4CC2-8822-243435583C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rgbClr val="0BD0D9"/>
        </a:buClr>
        <a:buSzPct val="94000"/>
        <a:buFont typeface="Wingdings 2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601663" indent="-247650" algn="l" rtl="0" fontAlgn="base"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charset="2"/>
        <a:buChar char="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876300" indent="-247650" algn="l" rtl="0" fontAlgn="base">
        <a:spcBef>
          <a:spcPts val="500"/>
        </a:spcBef>
        <a:spcAft>
          <a:spcPct val="0"/>
        </a:spcAft>
        <a:buClr>
          <a:srgbClr val="009DD9"/>
        </a:buClr>
        <a:buSzPct val="69000"/>
        <a:buFont typeface="Wingdings 2" charset="2"/>
        <a:buChar char="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149350" indent="-209550" algn="l" rtl="0" fontAlgn="base">
        <a:spcBef>
          <a:spcPts val="500"/>
        </a:spcBef>
        <a:spcAft>
          <a:spcPct val="0"/>
        </a:spcAft>
        <a:buClr>
          <a:srgbClr val="0BD0D9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4239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8811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3383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7955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2527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251825" y="6515100"/>
            <a:ext cx="20637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F88DB792-7F57-4FEC-A6A9-8309D31243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rgbClr val="0BD0D9"/>
        </a:buClr>
        <a:buSzPct val="94000"/>
        <a:buFont typeface="Wingdings 2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601663" indent="-247650" algn="l" rtl="0" fontAlgn="base"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charset="2"/>
        <a:buChar char="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876300" indent="-247650" algn="l" rtl="0" fontAlgn="base">
        <a:spcBef>
          <a:spcPts val="500"/>
        </a:spcBef>
        <a:spcAft>
          <a:spcPct val="0"/>
        </a:spcAft>
        <a:buClr>
          <a:srgbClr val="009DD9"/>
        </a:buClr>
        <a:buSzPct val="69000"/>
        <a:buFont typeface="Wingdings 2" charset="2"/>
        <a:buChar char="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149350" indent="-209550" algn="l" rtl="0" fontAlgn="base">
        <a:spcBef>
          <a:spcPts val="500"/>
        </a:spcBef>
        <a:spcAft>
          <a:spcPct val="0"/>
        </a:spcAft>
        <a:buClr>
          <a:srgbClr val="0BD0D9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4239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8811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3383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7955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2527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703263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919288"/>
            <a:ext cx="4038600" cy="443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480425" y="6530975"/>
            <a:ext cx="20637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EC544A28-A9DA-4291-9B2A-5CD13E04B6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rgbClr val="0BD0D9"/>
        </a:buClr>
        <a:buSzPct val="94000"/>
        <a:buFont typeface="Wingdings 2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601663" indent="-247650" algn="l" rtl="0" fontAlgn="base"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charset="2"/>
        <a:buChar char="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876300" indent="-247650" algn="l" rtl="0" fontAlgn="base">
        <a:spcBef>
          <a:spcPts val="500"/>
        </a:spcBef>
        <a:spcAft>
          <a:spcPct val="0"/>
        </a:spcAft>
        <a:buClr>
          <a:srgbClr val="009DD9"/>
        </a:buClr>
        <a:buSzPct val="69000"/>
        <a:buFont typeface="Wingdings 2" charset="2"/>
        <a:buChar char="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149350" indent="-209550" algn="l" rtl="0" fontAlgn="base">
        <a:spcBef>
          <a:spcPts val="500"/>
        </a:spcBef>
        <a:spcAft>
          <a:spcPct val="0"/>
        </a:spcAft>
        <a:buClr>
          <a:srgbClr val="0BD0D9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4239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8811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3383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7955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2527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480425" y="6530975"/>
            <a:ext cx="20637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4261F494-4C91-4DC0-8634-0B7C30E89B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04617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rgbClr val="0BD0D9"/>
        </a:buClr>
        <a:buSzPct val="94000"/>
        <a:buFont typeface="Wingdings 2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639763" indent="-247650" algn="l" rtl="0" fontAlgn="base"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charset="2"/>
        <a:buChar char="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914400" indent="-247650" algn="l" rtl="0" fontAlgn="base">
        <a:spcBef>
          <a:spcPts val="500"/>
        </a:spcBef>
        <a:spcAft>
          <a:spcPct val="0"/>
        </a:spcAft>
        <a:buClr>
          <a:srgbClr val="009DD9"/>
        </a:buClr>
        <a:buSzPct val="69000"/>
        <a:buFont typeface="Wingdings 2" charset="2"/>
        <a:buChar char="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187450" indent="-209550" algn="l" rtl="0" fontAlgn="base">
        <a:spcBef>
          <a:spcPts val="500"/>
        </a:spcBef>
        <a:spcAft>
          <a:spcPct val="0"/>
        </a:spcAft>
        <a:buClr>
          <a:srgbClr val="0BD0D9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4620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9192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3764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8336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290888" indent="-209550" algn="l" rtl="0" fontAlgn="base">
        <a:spcBef>
          <a:spcPts val="500"/>
        </a:spcBef>
        <a:spcAft>
          <a:spcPct val="0"/>
        </a:spcAft>
        <a:buClr>
          <a:srgbClr val="10CF9B"/>
        </a:buClr>
        <a:buSzPct val="64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utismstudy.pdx.ed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629400" cy="13954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>
            <p:ph type="title"/>
          </p:nvPr>
        </p:nvSpPr>
        <p:spPr>
          <a:xfrm>
            <a:off x="977900" y="2501900"/>
            <a:ext cx="7848600" cy="1270000"/>
          </a:xfrm>
          <a:ln/>
        </p:spPr>
        <p:txBody>
          <a:bodyPr/>
          <a:lstStyle/>
          <a:p>
            <a:pPr algn="l"/>
            <a:r>
              <a:rPr lang="en-US" sz="4000"/>
              <a:t>trategies for   eaching based on    utism     esearch</a:t>
            </a: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2743200" y="1066800"/>
            <a:ext cx="3822700" cy="1270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8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STAR</a:t>
            </a:r>
          </a:p>
        </p:txBody>
      </p:sp>
      <p:sp>
        <p:nvSpPr>
          <p:cNvPr id="6153" name="Rectangle 9"/>
          <p:cNvSpPr>
            <a:spLocks/>
          </p:cNvSpPr>
          <p:nvPr/>
        </p:nvSpPr>
        <p:spPr bwMode="auto">
          <a:xfrm>
            <a:off x="481013" y="2362200"/>
            <a:ext cx="481012" cy="876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5400" b="1">
                <a:solidFill>
                  <a:srgbClr val="0085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</a:t>
            </a:r>
          </a:p>
        </p:txBody>
      </p:sp>
      <p:sp>
        <p:nvSpPr>
          <p:cNvPr id="6154" name="Rectangle 10"/>
          <p:cNvSpPr>
            <a:spLocks/>
          </p:cNvSpPr>
          <p:nvPr/>
        </p:nvSpPr>
        <p:spPr bwMode="auto">
          <a:xfrm>
            <a:off x="4335463" y="2400300"/>
            <a:ext cx="561975" cy="876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5400" b="1">
                <a:solidFill>
                  <a:srgbClr val="0085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</a:t>
            </a:r>
          </a:p>
        </p:txBody>
      </p:sp>
      <p:sp>
        <p:nvSpPr>
          <p:cNvPr id="6155" name="Rectangle 11"/>
          <p:cNvSpPr>
            <a:spLocks/>
          </p:cNvSpPr>
          <p:nvPr/>
        </p:nvSpPr>
        <p:spPr bwMode="auto">
          <a:xfrm>
            <a:off x="1741488" y="3035300"/>
            <a:ext cx="593725" cy="876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5400" b="1">
                <a:solidFill>
                  <a:srgbClr val="0085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</a:t>
            </a:r>
          </a:p>
        </p:txBody>
      </p:sp>
      <p:sp>
        <p:nvSpPr>
          <p:cNvPr id="6156" name="Rectangle 12"/>
          <p:cNvSpPr>
            <a:spLocks/>
          </p:cNvSpPr>
          <p:nvPr/>
        </p:nvSpPr>
        <p:spPr bwMode="auto">
          <a:xfrm>
            <a:off x="4129088" y="3035300"/>
            <a:ext cx="561975" cy="876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5400" b="1">
                <a:solidFill>
                  <a:srgbClr val="0085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</a:t>
            </a: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91000"/>
            <a:ext cx="3276600" cy="24574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17411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7414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Teaching Strategies</a:t>
            </a:r>
          </a:p>
        </p:txBody>
      </p:sp>
      <p:sp>
        <p:nvSpPr>
          <p:cNvPr id="17415" name="Rectangle 7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34950" indent="-234950">
              <a:spcBef>
                <a:spcPct val="0"/>
              </a:spcBef>
            </a:pPr>
            <a:r>
              <a:rPr lang="en-US"/>
              <a:t>Discrete trial training (DT)</a:t>
            </a:r>
          </a:p>
          <a:p>
            <a:pPr marL="234950" indent="-234950"/>
            <a:endParaRPr lang="en-US"/>
          </a:p>
          <a:p>
            <a:pPr marL="234950" indent="-234950"/>
            <a:r>
              <a:rPr lang="en-US"/>
              <a:t>Pivotal response training (PRT)</a:t>
            </a:r>
          </a:p>
          <a:p>
            <a:pPr marL="234950" indent="-234950"/>
            <a:endParaRPr lang="en-US"/>
          </a:p>
          <a:p>
            <a:pPr marL="234950" indent="-234950"/>
            <a:r>
              <a:rPr lang="en-US"/>
              <a:t>Functional routine instruction (FR)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4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18435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438" name="Rectangle 6"/>
          <p:cNvSpPr>
            <a:spLocks noChangeArrowheads="1"/>
          </p:cNvSpPr>
          <p:nvPr>
            <p:ph type="title"/>
          </p:nvPr>
        </p:nvSpPr>
        <p:spPr>
          <a:xfrm>
            <a:off x="495300" y="500063"/>
            <a:ext cx="8191500" cy="1231900"/>
          </a:xfrm>
          <a:ln/>
        </p:spPr>
        <p:txBody>
          <a:bodyPr/>
          <a:lstStyle/>
          <a:p>
            <a:r>
              <a:rPr lang="en-US" sz="4800"/>
              <a:t>Discrete Trial Training (DT)</a:t>
            </a:r>
          </a:p>
        </p:txBody>
      </p:sp>
      <p:sp>
        <p:nvSpPr>
          <p:cNvPr id="18439" name="Rectangle 7"/>
          <p:cNvSpPr>
            <a:spLocks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  <a:ln/>
        </p:spPr>
        <p:txBody>
          <a:bodyPr/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000"/>
              <a:t>	</a:t>
            </a:r>
            <a:r>
              <a:rPr lang="en-US"/>
              <a:t>Skills are taught in a logical sequence building on previously learned skills.  Concepts taught are identified, then broken down into specific elements for instruction.  Each session consists of a series of discrete trials, using a four-step sequence:</a:t>
            </a:r>
            <a:r>
              <a:rPr lang="en-US" sz="3000"/>
              <a:t> 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/>
              <a:t>(a) instructional cue 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/>
              <a:t>(b) student response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/>
              <a:t>(c) consequence 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/>
              <a:t>(d) pause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19459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aphicFrame>
        <p:nvGraphicFramePr>
          <p:cNvPr id="19462" name="Group 6"/>
          <p:cNvGraphicFramePr>
            <a:graphicFrameLocks noGrp="1"/>
          </p:cNvGraphicFramePr>
          <p:nvPr/>
        </p:nvGraphicFramePr>
        <p:xfrm>
          <a:off x="152400" y="1236663"/>
          <a:ext cx="8839200" cy="4984750"/>
        </p:xfrm>
        <a:graphic>
          <a:graphicData uri="http://schemas.openxmlformats.org/drawingml/2006/table">
            <a:tbl>
              <a:tblPr/>
              <a:tblGrid>
                <a:gridCol w="1600200"/>
                <a:gridCol w="1949450"/>
                <a:gridCol w="1479550"/>
                <a:gridCol w="2438400"/>
                <a:gridCol w="1371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Strategy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Cue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Response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Consequence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Pause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Application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Teacher provides instructional cue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responds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Teacher praises and gives child a positive reinforcer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There is a pause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Example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Teacher says, “Do this” and pushes car.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pushes car.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Teacher praises student and gives student a reinforcer.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uses reinforcer and teacher pauses before next cue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6" name="Rectangle 60"/>
          <p:cNvSpPr>
            <a:spLocks/>
          </p:cNvSpPr>
          <p:nvPr/>
        </p:nvSpPr>
        <p:spPr bwMode="auto">
          <a:xfrm>
            <a:off x="1143000" y="381000"/>
            <a:ext cx="6718300" cy="558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1913"/>
              </a:spcBef>
            </a:pPr>
            <a:r>
              <a:rPr lang="en-US" sz="3200">
                <a:solidFill>
                  <a:srgbClr val="04617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     Discrete Trial Training (DT)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2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20483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486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sz="3600"/>
              <a:t>Pivotal Response Training (PRT)</a:t>
            </a:r>
          </a:p>
        </p:txBody>
      </p:sp>
      <p:sp>
        <p:nvSpPr>
          <p:cNvPr id="20487" name="Rectangle 7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US" sz="3000"/>
              <a:t>	PRT is also based on the four–step sequence: cue, student response, consequence and pause.  Trials within PRT are incorporated into the environment in a function context.  During PRT the student chooses the activity or object, and the reinforcer is a natural consequence to the behavior.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6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21507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aphicFrame>
        <p:nvGraphicFramePr>
          <p:cNvPr id="21510" name="Group 6"/>
          <p:cNvGraphicFramePr>
            <a:graphicFrameLocks noGrp="1"/>
          </p:cNvGraphicFramePr>
          <p:nvPr/>
        </p:nvGraphicFramePr>
        <p:xfrm>
          <a:off x="114300" y="1217613"/>
          <a:ext cx="8915400" cy="5100637"/>
        </p:xfrm>
        <a:graphic>
          <a:graphicData uri="http://schemas.openxmlformats.org/drawingml/2006/table">
            <a:tbl>
              <a:tblPr/>
              <a:tblGrid>
                <a:gridCol w="1858963"/>
                <a:gridCol w="1874837"/>
                <a:gridCol w="1676400"/>
                <a:gridCol w="2209800"/>
                <a:gridCol w="129540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Strategy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Cue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Response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Consequence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Pause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Application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indicates interest, teacher withholds item or activity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responds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gets item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There is a pause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Example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reaches for car, teacher withholds and says, “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car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”.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imitates the word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car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.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Teacher gives student access to car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plays with car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4" name="Rectangle 60"/>
          <p:cNvSpPr>
            <a:spLocks/>
          </p:cNvSpPr>
          <p:nvPr/>
        </p:nvSpPr>
        <p:spPr bwMode="auto">
          <a:xfrm>
            <a:off x="1752600" y="228600"/>
            <a:ext cx="8470900" cy="558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1913"/>
              </a:spcBef>
            </a:pPr>
            <a:r>
              <a:rPr lang="en-US" sz="3200">
                <a:solidFill>
                  <a:srgbClr val="04617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Pivotal response training (PRT)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0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22531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534" name="Rectangle 6"/>
          <p:cNvSpPr>
            <a:spLocks noChangeArrowheads="1"/>
          </p:cNvSpPr>
          <p:nvPr>
            <p:ph type="title"/>
          </p:nvPr>
        </p:nvSpPr>
        <p:spPr>
          <a:xfrm>
            <a:off x="838200" y="660400"/>
            <a:ext cx="7772400" cy="711200"/>
          </a:xfrm>
          <a:ln/>
        </p:spPr>
        <p:txBody>
          <a:bodyPr/>
          <a:lstStyle/>
          <a:p>
            <a:pPr algn="ctr"/>
            <a:r>
              <a:rPr lang="en-US" sz="3000"/>
              <a:t>Functional Routines Instruction (FR)</a:t>
            </a:r>
          </a:p>
        </p:txBody>
      </p:sp>
      <p:sp>
        <p:nvSpPr>
          <p:cNvPr id="22535" name="Rectangle 7"/>
          <p:cNvSpPr>
            <a:spLocks noChangeArrowheads="1"/>
          </p:cNvSpPr>
          <p:nvPr>
            <p:ph type="body" idx="1"/>
          </p:nvPr>
        </p:nvSpPr>
        <p:spPr>
          <a:xfrm>
            <a:off x="1003300" y="1600200"/>
            <a:ext cx="7759700" cy="4292600"/>
          </a:xfrm>
          <a:ln/>
        </p:spPr>
        <p:txBody>
          <a:bodyPr/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/>
              <a:t>	Functional routines are predictable events that involve a chain of behaviors.  Routines are associated with a functional outcome. Some common routines in which all children engage are; using the restroom, arriving, and eating a snack.  The outcome of a routine usually serves as the reinforcer for completing the routine.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4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23555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aphicFrame>
        <p:nvGraphicFramePr>
          <p:cNvPr id="23558" name="Group 6"/>
          <p:cNvGraphicFramePr>
            <a:graphicFrameLocks noGrp="1"/>
          </p:cNvGraphicFramePr>
          <p:nvPr/>
        </p:nvGraphicFramePr>
        <p:xfrm>
          <a:off x="76200" y="1063625"/>
          <a:ext cx="8991600" cy="5740400"/>
        </p:xfrm>
        <a:graphic>
          <a:graphicData uri="http://schemas.openxmlformats.org/drawingml/2006/table">
            <a:tbl>
              <a:tblPr/>
              <a:tblGrid>
                <a:gridCol w="1600200"/>
                <a:gridCol w="1752600"/>
                <a:gridCol w="1852613"/>
                <a:gridCol w="2287587"/>
                <a:gridCol w="1498600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Strategy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Cue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Response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Consequence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Pause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Application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Environment provides a natural cue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does each step needed to complete the activity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gets natural outcome of activity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focuses on next routine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Example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Student’s bus arrives, door opens.  Others start to get off bus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gets off bus, goes in correct direction, enters building, goes to class, puts materials away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is inside class with others and has activities to do. Teacher offers praise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E8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Student transitions to next routine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12" name="Rectangle 60"/>
          <p:cNvSpPr>
            <a:spLocks/>
          </p:cNvSpPr>
          <p:nvPr/>
        </p:nvSpPr>
        <p:spPr bwMode="auto">
          <a:xfrm>
            <a:off x="838200" y="457200"/>
            <a:ext cx="8166100" cy="495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1675"/>
              </a:spcBef>
            </a:pPr>
            <a:r>
              <a:rPr lang="en-US" sz="2800">
                <a:solidFill>
                  <a:srgbClr val="04617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     Functional routine instruction  (FR)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0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74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Research</a:t>
            </a:r>
          </a:p>
        </p:txBody>
      </p:sp>
      <p:sp>
        <p:nvSpPr>
          <p:cNvPr id="7175" name="Rectangle 7"/>
          <p:cNvSpPr>
            <a:spLocks noChangeArrowheads="1"/>
          </p:cNvSpPr>
          <p:nvPr>
            <p:ph type="body" idx="1"/>
          </p:nvPr>
        </p:nvSpPr>
        <p:spPr>
          <a:xfrm>
            <a:off x="457200" y="1935163"/>
            <a:ext cx="8229600" cy="4495800"/>
          </a:xfrm>
          <a:ln/>
        </p:spPr>
        <p:txBody>
          <a:bodyPr/>
          <a:lstStyle/>
          <a:p>
            <a:pPr marL="234950" indent="-234950">
              <a:lnSpc>
                <a:spcPct val="90000"/>
              </a:lnSpc>
              <a:spcBef>
                <a:spcPct val="0"/>
              </a:spcBef>
            </a:pPr>
            <a:r>
              <a:rPr lang="en-US" sz="2000"/>
              <a:t>Oregon Outcomes Study 1997-present</a:t>
            </a:r>
          </a:p>
          <a:p>
            <a:pPr marL="234950" indent="-234950">
              <a:lnSpc>
                <a:spcPct val="90000"/>
              </a:lnSpc>
              <a:spcBef>
                <a:spcPts val="700"/>
              </a:spcBef>
            </a:pPr>
            <a:r>
              <a:rPr lang="en-US" sz="2000"/>
              <a:t>Portland State University in conjunction with Oregon Department of Education and EI/ECSE Regional Programs conducted the study</a:t>
            </a:r>
          </a:p>
          <a:p>
            <a:pPr marL="234950" indent="-234950">
              <a:lnSpc>
                <a:spcPct val="90000"/>
              </a:lnSpc>
              <a:spcBef>
                <a:spcPts val="700"/>
              </a:spcBef>
            </a:pPr>
            <a:r>
              <a:rPr lang="en-US" sz="2000"/>
              <a:t>67 students with autism were followed in original cohort</a:t>
            </a:r>
          </a:p>
          <a:p>
            <a:pPr marL="234950" indent="-234950">
              <a:lnSpc>
                <a:spcPct val="90000"/>
              </a:lnSpc>
              <a:spcBef>
                <a:spcPts val="700"/>
              </a:spcBef>
            </a:pPr>
            <a:r>
              <a:rPr lang="en-US" sz="2000"/>
              <a:t>  Outcome data is collected by observation of performance,</a:t>
            </a:r>
          </a:p>
          <a:p>
            <a:pPr marL="234950" indent="-234950">
              <a:lnSpc>
                <a:spcPct val="90000"/>
              </a:lnSpc>
              <a:spcBef>
                <a:spcPts val="700"/>
              </a:spcBef>
            </a:pPr>
            <a:r>
              <a:rPr lang="en-US" sz="2000"/>
              <a:t>    surveying of parents and teachers, and standardized    </a:t>
            </a:r>
          </a:p>
          <a:p>
            <a:pPr marL="234950" indent="-234950">
              <a:lnSpc>
                <a:spcPct val="90000"/>
              </a:lnSpc>
              <a:spcBef>
                <a:spcPts val="700"/>
              </a:spcBef>
            </a:pPr>
            <a:r>
              <a:rPr lang="en-US" sz="2000"/>
              <a:t>    assessments   </a:t>
            </a:r>
          </a:p>
          <a:p>
            <a:pPr marL="234950" indent="-234950">
              <a:lnSpc>
                <a:spcPct val="90000"/>
              </a:lnSpc>
              <a:spcBef>
                <a:spcPts val="700"/>
              </a:spcBef>
            </a:pPr>
            <a:r>
              <a:rPr lang="en-US" sz="2000"/>
              <a:t>  Students’ social interaction, language, communication,  </a:t>
            </a:r>
          </a:p>
          <a:p>
            <a:pPr marL="234950" indent="-234950">
              <a:lnSpc>
                <a:spcPct val="90000"/>
              </a:lnSpc>
              <a:spcBef>
                <a:spcPts val="700"/>
              </a:spcBef>
            </a:pPr>
            <a:r>
              <a:rPr lang="en-US" sz="2000"/>
              <a:t>    cognitive, adaptive behavior, and academic skills/abilities</a:t>
            </a:r>
          </a:p>
          <a:p>
            <a:pPr marL="234950" indent="-234950">
              <a:lnSpc>
                <a:spcPct val="90000"/>
              </a:lnSpc>
              <a:spcBef>
                <a:spcPts val="700"/>
              </a:spcBef>
            </a:pPr>
            <a:r>
              <a:rPr lang="en-US" sz="2000"/>
              <a:t>    are being measured and monitored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1789113" cy="17303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198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sz="3600"/>
              <a:t>Service Models 2002 and Beyond</a:t>
            </a:r>
          </a:p>
        </p:txBody>
      </p:sp>
      <p:sp>
        <p:nvSpPr>
          <p:cNvPr id="8199" name="Rectangle 7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34950" indent="-234950">
              <a:lnSpc>
                <a:spcPct val="90000"/>
              </a:lnSpc>
              <a:spcBef>
                <a:spcPct val="0"/>
              </a:spcBef>
            </a:pPr>
            <a:r>
              <a:rPr lang="en-US" sz="2400"/>
              <a:t>Earlier Identification</a:t>
            </a:r>
            <a:endParaRPr lang="en-US"/>
          </a:p>
          <a:p>
            <a:pPr marL="234950" indent="-234950">
              <a:lnSpc>
                <a:spcPct val="90000"/>
              </a:lnSpc>
            </a:pPr>
            <a:r>
              <a:rPr lang="en-US" sz="2400"/>
              <a:t>Intensive Classrooms</a:t>
            </a:r>
            <a:endParaRPr lang="en-US"/>
          </a:p>
          <a:p>
            <a:pPr marL="234950" indent="-234950">
              <a:lnSpc>
                <a:spcPct val="90000"/>
              </a:lnSpc>
            </a:pPr>
            <a:r>
              <a:rPr lang="en-US" sz="2400"/>
              <a:t>At a Variety of Age Levels</a:t>
            </a:r>
            <a:endParaRPr lang="en-US"/>
          </a:p>
          <a:p>
            <a:pPr marL="234950" indent="-234950">
              <a:lnSpc>
                <a:spcPct val="90000"/>
              </a:lnSpc>
            </a:pPr>
            <a:r>
              <a:rPr lang="en-US" sz="2400"/>
              <a:t>ASD Grants </a:t>
            </a:r>
            <a:endParaRPr lang="en-US"/>
          </a:p>
          <a:p>
            <a:pPr marL="234950" indent="-234950">
              <a:lnSpc>
                <a:spcPct val="90000"/>
              </a:lnSpc>
            </a:pPr>
            <a:r>
              <a:rPr lang="en-US" sz="2400"/>
              <a:t>ASD Competencies</a:t>
            </a:r>
            <a:endParaRPr lang="en-US"/>
          </a:p>
          <a:p>
            <a:pPr marL="234950" indent="-234950">
              <a:lnSpc>
                <a:spcPct val="90000"/>
              </a:lnSpc>
            </a:pPr>
            <a:r>
              <a:rPr lang="en-US" sz="2400"/>
              <a:t>State Guidelines</a:t>
            </a:r>
            <a:endParaRPr lang="en-US"/>
          </a:p>
          <a:p>
            <a:pPr marL="234950" indent="-234950">
              <a:lnSpc>
                <a:spcPct val="90000"/>
              </a:lnSpc>
            </a:pPr>
            <a:r>
              <a:rPr lang="en-US" sz="2400"/>
              <a:t>Student Growth</a:t>
            </a:r>
            <a:endParaRPr lang="en-US"/>
          </a:p>
          <a:p>
            <a:pPr marL="234950" indent="-234950">
              <a:lnSpc>
                <a:spcPct val="90000"/>
              </a:lnSpc>
            </a:pPr>
            <a:r>
              <a:rPr lang="en-US" sz="2400"/>
              <a:t>National Study of Instructional Strategies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3810000" cy="3429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9219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222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Data</a:t>
            </a:r>
          </a:p>
        </p:txBody>
      </p:sp>
      <p:sp>
        <p:nvSpPr>
          <p:cNvPr id="9223" name="Rectangle 7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34950" indent="-234950">
              <a:spcBef>
                <a:spcPct val="0"/>
              </a:spcBef>
            </a:pPr>
            <a:r>
              <a:rPr lang="en-US" b="1" u="sng">
                <a:solidFill>
                  <a:srgbClr val="009DD9"/>
                </a:solidFill>
                <a:hlinkClick r:id="rId2"/>
              </a:rPr>
              <a:t>www.autismstudy.pdx.edu</a:t>
            </a:r>
            <a:endParaRPr lang="en-US" b="1" u="sng">
              <a:solidFill>
                <a:srgbClr val="009DD9"/>
              </a:solidFill>
              <a:ea typeface="ヒラギノ角ゴ ProN W6" charset="0"/>
              <a:cs typeface="ヒラギノ角ゴ ProN W6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2590800" cy="19383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10243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246" name="Rectangle 6"/>
          <p:cNvSpPr>
            <a:spLocks noChangeArrowheads="1"/>
          </p:cNvSpPr>
          <p:nvPr>
            <p:ph type="title"/>
          </p:nvPr>
        </p:nvSpPr>
        <p:spPr>
          <a:xfrm>
            <a:off x="762000" y="838200"/>
            <a:ext cx="7772400" cy="2362200"/>
          </a:xfrm>
          <a:ln/>
        </p:spPr>
        <p:txBody>
          <a:bodyPr/>
          <a:lstStyle/>
          <a:p>
            <a:r>
              <a:rPr lang="en-US" sz="4800"/>
              <a:t>S.T.A.R. Program Overview</a:t>
            </a: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sz="3200"/>
              <a:t>Curriculum and Instructional Methods</a:t>
            </a:r>
            <a:br>
              <a:rPr lang="en-US" sz="3200"/>
            </a:br>
            <a:endParaRPr lang="en-US" sz="3200"/>
          </a:p>
        </p:txBody>
      </p:sp>
      <p:sp>
        <p:nvSpPr>
          <p:cNvPr id="10247" name="Rectangle 7"/>
          <p:cNvSpPr>
            <a:spLocks noChangeArrowheads="1"/>
          </p:cNvSpPr>
          <p:nvPr>
            <p:ph type="body" idx="1"/>
          </p:nvPr>
        </p:nvSpPr>
        <p:spPr>
          <a:xfrm>
            <a:off x="1295400" y="2590800"/>
            <a:ext cx="6400800" cy="17526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/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sz="2800"/>
              <a:t>Joel Arick, Ph.D., Lauren Loos, M.A., Ruth Falco, Ph.D. and John Gill, M.S.</a:t>
            </a:r>
          </a:p>
        </p:txBody>
      </p:sp>
      <p:sp>
        <p:nvSpPr>
          <p:cNvPr id="10248" name="Rectangle 8"/>
          <p:cNvSpPr>
            <a:spLocks/>
          </p:cNvSpPr>
          <p:nvPr/>
        </p:nvSpPr>
        <p:spPr bwMode="auto">
          <a:xfrm>
            <a:off x="1600200" y="4724400"/>
            <a:ext cx="5956300" cy="685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(Portions of this information were taken from the STAR Program Manual, published by Pro-Ed, Austin, TX (Arick, Loos, Falco, and Krug, 2004) and is not to be copied without the author’s permission.  This handout is to be accompanied with a live training.  It is not intended to be a stand-alone document.)</a:t>
            </a:r>
          </a:p>
        </p:txBody>
      </p:sp>
      <p:sp>
        <p:nvSpPr>
          <p:cNvPr id="10249" name="Rectangle 9"/>
          <p:cNvSpPr>
            <a:spLocks/>
          </p:cNvSpPr>
          <p:nvPr/>
        </p:nvSpPr>
        <p:spPr bwMode="auto">
          <a:xfrm>
            <a:off x="1676400" y="5576888"/>
            <a:ext cx="5499100" cy="6477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713"/>
              </a:spcBef>
            </a:pPr>
            <a:r>
              <a:rPr lang="en-US" sz="12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This presentation was created with permission from the publisher for use with the Oregon Regional Autism Training Project and Outcome Study: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11267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270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Terminology</a:t>
            </a:r>
          </a:p>
        </p:txBody>
      </p:sp>
      <p:sp>
        <p:nvSpPr>
          <p:cNvPr id="11271" name="Rectangle 7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34950" indent="-234950">
              <a:spcBef>
                <a:spcPct val="0"/>
              </a:spcBef>
            </a:pPr>
            <a:r>
              <a:rPr lang="en-US"/>
              <a:t>PRT – Pivotal Response Training</a:t>
            </a:r>
          </a:p>
          <a:p>
            <a:pPr marL="234950" indent="-234950"/>
            <a:r>
              <a:rPr lang="en-US"/>
              <a:t>FR – Functional Routines</a:t>
            </a:r>
          </a:p>
        </p:txBody>
      </p:sp>
      <p:sp>
        <p:nvSpPr>
          <p:cNvPr id="11272" name="Rectangle 8"/>
          <p:cNvSpPr>
            <a:spLocks/>
          </p:cNvSpPr>
          <p:nvPr/>
        </p:nvSpPr>
        <p:spPr bwMode="auto">
          <a:xfrm>
            <a:off x="4648200" y="1919288"/>
            <a:ext cx="4038600" cy="443547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34950" indent="-234950" algn="l">
              <a:spcBef>
                <a:spcPts val="613"/>
              </a:spcBef>
              <a:buClr>
                <a:srgbClr val="0BD0D9"/>
              </a:buClr>
              <a:buSzPct val="94000"/>
              <a:buFont typeface="Wingdings 2" charset="2"/>
              <a:buChar char=""/>
            </a:pPr>
            <a:r>
              <a:rPr lang="en-US" sz="26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DT – Discrete Trial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0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12291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294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Student Learning Profiles</a:t>
            </a:r>
          </a:p>
        </p:txBody>
      </p:sp>
      <p:sp>
        <p:nvSpPr>
          <p:cNvPr id="12295" name="Rectangle 7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The First Step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2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15363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66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Curriculum Content Areas</a:t>
            </a:r>
          </a:p>
        </p:txBody>
      </p:sp>
      <p:sp>
        <p:nvSpPr>
          <p:cNvPr id="15367" name="Rectangle 7"/>
          <p:cNvSpPr>
            <a:spLocks noChangeArrowheads="1"/>
          </p:cNvSpPr>
          <p:nvPr>
            <p:ph type="body" idx="1"/>
          </p:nvPr>
        </p:nvSpPr>
        <p:spPr>
          <a:xfrm>
            <a:off x="1143000" y="1979613"/>
            <a:ext cx="7556500" cy="3257550"/>
          </a:xfrm>
          <a:ln/>
        </p:spPr>
        <p:txBody>
          <a:bodyPr/>
          <a:lstStyle/>
          <a:p>
            <a:pPr marL="234950" indent="-234950">
              <a:lnSpc>
                <a:spcPct val="80000"/>
              </a:lnSpc>
              <a:spcBef>
                <a:spcPct val="0"/>
              </a:spcBef>
            </a:pPr>
            <a:r>
              <a:rPr lang="en-US" sz="2400"/>
              <a:t>Level I</a:t>
            </a:r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900"/>
              <a:t>Receptive language concepts (DT)</a:t>
            </a:r>
            <a:endParaRPr lang="en-US" sz="2200"/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900"/>
              <a:t>Expressive language concepts (PRT)</a:t>
            </a:r>
            <a:endParaRPr lang="en-US" sz="2200"/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900"/>
              <a:t>Functional routines (FR)</a:t>
            </a:r>
            <a:endParaRPr lang="en-US" sz="2200"/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900"/>
              <a:t>Pre-academic concepts (DT)</a:t>
            </a:r>
            <a:endParaRPr lang="en-US" sz="2200"/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900"/>
              <a:t>Play and social interactions concepts (PRT/FR)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1"/>
          <p:cNvSpPr>
            <a:spLocks/>
          </p:cNvSpPr>
          <p:nvPr/>
        </p:nvSpPr>
        <p:spPr bwMode="auto">
          <a:xfrm>
            <a:off x="-9525" y="-6350"/>
            <a:ext cx="9163050" cy="1039813"/>
          </a:xfrm>
          <a:custGeom>
            <a:avLst/>
            <a:gdLst/>
            <a:ahLst/>
            <a:cxnLst>
              <a:cxn ang="0">
                <a:pos x="22" y="66"/>
              </a:cxn>
              <a:cxn ang="0">
                <a:pos x="9513" y="0"/>
              </a:cxn>
              <a:cxn ang="0">
                <a:pos x="16368" y="12084"/>
              </a:cxn>
              <a:cxn ang="0">
                <a:pos x="21578" y="1811"/>
              </a:cxn>
              <a:cxn ang="0">
                <a:pos x="21600" y="7013"/>
              </a:cxn>
              <a:cxn ang="0">
                <a:pos x="16099" y="14455"/>
              </a:cxn>
              <a:cxn ang="0">
                <a:pos x="5568" y="6618"/>
              </a:cxn>
              <a:cxn ang="0">
                <a:pos x="0" y="21600"/>
              </a:cxn>
              <a:cxn ang="0">
                <a:pos x="22" y="66"/>
              </a:cxn>
              <a:cxn ang="0">
                <a:pos x="22" y="66"/>
              </a:cxn>
            </a:cxnLst>
            <a:rect l="0" t="0" r="r" b="b"/>
            <a:pathLst>
              <a:path w="21600" h="2160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  <a:moveTo>
                  <a:pt x="22" y="66"/>
                </a:moveTo>
              </a:path>
            </a:pathLst>
          </a:custGeom>
          <a:gradFill rotWithShape="0">
            <a:gsLst>
              <a:gs pos="0">
                <a:srgbClr val="00729E">
                  <a:alpha val="45000"/>
                </a:srgbClr>
              </a:gs>
              <a:gs pos="100000">
                <a:srgbClr val="00C5CE">
                  <a:alpha val="54999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6" name="Freeform 2"/>
          <p:cNvSpPr>
            <a:spLocks/>
          </p:cNvSpPr>
          <p:nvPr/>
        </p:nvSpPr>
        <p:spPr bwMode="auto">
          <a:xfrm>
            <a:off x="4381500" y="-6350"/>
            <a:ext cx="4762500" cy="604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10" y="20475"/>
              </a:cxn>
              <a:cxn ang="0">
                <a:pos x="21600" y="6752"/>
              </a:cxn>
              <a:cxn ang="0">
                <a:pos x="21600" y="2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9FA6">
                  <a:alpha val="29999"/>
                </a:srgbClr>
              </a:gs>
              <a:gs pos="100000">
                <a:srgbClr val="0089BE">
                  <a:alpha val="45000"/>
                </a:srgbClr>
              </a:gs>
            </a:gsLst>
            <a:lin ang="5400000" scaled="1"/>
          </a:gra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-28575" y="-15875"/>
            <a:ext cx="9196388" cy="1098550"/>
            <a:chOff x="0" y="0"/>
            <a:chExt cx="5793" cy="693"/>
          </a:xfrm>
        </p:grpSpPr>
        <p:sp>
          <p:nvSpPr>
            <p:cNvPr id="16387" name="Freeform 3"/>
            <p:cNvSpPr>
              <a:spLocks/>
            </p:cNvSpPr>
            <p:nvPr/>
          </p:nvSpPr>
          <p:spPr bwMode="auto">
            <a:xfrm rot="-180000">
              <a:off x="6" y="150"/>
              <a:ext cx="5772" cy="392"/>
            </a:xfrm>
            <a:custGeom>
              <a:avLst/>
              <a:gdLst/>
              <a:ahLst/>
              <a:cxnLst>
                <a:cxn ang="0">
                  <a:pos x="0" y="19778"/>
                </a:cxn>
                <a:cxn ang="0">
                  <a:pos x="6017" y="5774"/>
                </a:cxn>
                <a:cxn ang="0">
                  <a:pos x="15380" y="20638"/>
                </a:cxn>
                <a:cxn ang="0">
                  <a:pos x="21600" y="0"/>
                </a:cxn>
              </a:cxnLst>
              <a:rect l="0" t="0" r="r" b="b"/>
              <a:pathLst>
                <a:path w="21600" h="2068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4A0BE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auto">
            <a:xfrm rot="-180000">
              <a:off x="9" y="197"/>
              <a:ext cx="5780" cy="319"/>
            </a:xfrm>
            <a:custGeom>
              <a:avLst/>
              <a:gdLst/>
              <a:ahLst/>
              <a:cxnLst>
                <a:cxn ang="0">
                  <a:pos x="0" y="18514"/>
                </a:cxn>
                <a:cxn ang="0">
                  <a:pos x="6136" y="5767"/>
                </a:cxn>
                <a:cxn ang="0">
                  <a:pos x="15441" y="20639"/>
                </a:cxn>
                <a:cxn ang="0">
                  <a:pos x="21600" y="0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6390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Curriculum Content Areas</a:t>
            </a:r>
          </a:p>
        </p:txBody>
      </p:sp>
      <p:sp>
        <p:nvSpPr>
          <p:cNvPr id="16391" name="Rectangle 7"/>
          <p:cNvSpPr>
            <a:spLocks noChangeArrowheads="1"/>
          </p:cNvSpPr>
          <p:nvPr>
            <p:ph type="body" idx="1"/>
          </p:nvPr>
        </p:nvSpPr>
        <p:spPr>
          <a:xfrm>
            <a:off x="1143000" y="1981200"/>
            <a:ext cx="7772400" cy="3581400"/>
          </a:xfrm>
          <a:ln/>
        </p:spPr>
        <p:txBody>
          <a:bodyPr/>
          <a:lstStyle/>
          <a:p>
            <a:pPr marL="234950" indent="-234950">
              <a:lnSpc>
                <a:spcPct val="81000"/>
              </a:lnSpc>
              <a:spcBef>
                <a:spcPct val="0"/>
              </a:spcBef>
            </a:pPr>
            <a:r>
              <a:rPr lang="en-US" sz="2400"/>
              <a:t>Level II and Level III</a:t>
            </a:r>
          </a:p>
          <a:p>
            <a:pPr lvl="1">
              <a:lnSpc>
                <a:spcPct val="81000"/>
              </a:lnSpc>
              <a:spcBef>
                <a:spcPts val="800"/>
              </a:spcBef>
            </a:pPr>
            <a:r>
              <a:rPr lang="en-US" sz="2900"/>
              <a:t>Receptive language concepts (DT)</a:t>
            </a:r>
            <a:endParaRPr lang="en-US" sz="2200"/>
          </a:p>
          <a:p>
            <a:pPr lvl="1">
              <a:lnSpc>
                <a:spcPct val="81000"/>
              </a:lnSpc>
              <a:spcBef>
                <a:spcPts val="800"/>
              </a:spcBef>
            </a:pPr>
            <a:r>
              <a:rPr lang="en-US" sz="2900"/>
              <a:t>Expressive language concepts (DT)</a:t>
            </a:r>
            <a:endParaRPr lang="en-US" sz="2200"/>
          </a:p>
          <a:p>
            <a:pPr lvl="1">
              <a:lnSpc>
                <a:spcPct val="81000"/>
              </a:lnSpc>
              <a:spcBef>
                <a:spcPts val="800"/>
              </a:spcBef>
            </a:pPr>
            <a:r>
              <a:rPr lang="en-US" sz="2900"/>
              <a:t>Spontaneous language concepts (PRT)</a:t>
            </a:r>
            <a:endParaRPr lang="en-US" sz="2200"/>
          </a:p>
          <a:p>
            <a:pPr lvl="1">
              <a:lnSpc>
                <a:spcPct val="81000"/>
              </a:lnSpc>
              <a:spcBef>
                <a:spcPts val="800"/>
              </a:spcBef>
            </a:pPr>
            <a:r>
              <a:rPr lang="en-US" sz="2900"/>
              <a:t>Functional routines (FR)</a:t>
            </a:r>
            <a:endParaRPr lang="en-US" sz="2200"/>
          </a:p>
          <a:p>
            <a:pPr lvl="1">
              <a:lnSpc>
                <a:spcPct val="81000"/>
              </a:lnSpc>
              <a:spcBef>
                <a:spcPts val="800"/>
              </a:spcBef>
            </a:pPr>
            <a:r>
              <a:rPr lang="en-US" sz="2900"/>
              <a:t>Pre-academic concepts (DT)</a:t>
            </a:r>
            <a:endParaRPr lang="en-US" sz="2200"/>
          </a:p>
          <a:p>
            <a:pPr lvl="1">
              <a:lnSpc>
                <a:spcPct val="81000"/>
              </a:lnSpc>
              <a:spcBef>
                <a:spcPts val="800"/>
              </a:spcBef>
            </a:pPr>
            <a:r>
              <a:rPr lang="en-US" sz="2900"/>
              <a:t>Play and social interaction concepts (PRT/FR)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6"/>
        <a:cs typeface="ヒラギノ角ゴ ProN W6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Title, Text and Media Clip">
  <a:themeElements>
    <a:clrScheme name="Default - Title, Text and Media Cli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, Text and Media Clip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, Text and Media Cli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Two Content">
  <a:themeElements>
    <a:clrScheme name="Default - Two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wo Content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wo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589</Words>
  <Characters>0</Characters>
  <Application>Microsoft Office PowerPoint</Application>
  <PresentationFormat>On-screen Show (4:3)</PresentationFormat>
  <Lines>0</Lines>
  <Paragraphs>118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Gill Sans</vt:lpstr>
      <vt:lpstr>ヒラギノ角ゴ ProN W3</vt:lpstr>
      <vt:lpstr>Lucida Grande</vt:lpstr>
      <vt:lpstr>ヒラギノ角ゴ ProN W6</vt:lpstr>
      <vt:lpstr>Wingdings 2</vt:lpstr>
      <vt:lpstr>Arial Bold</vt:lpstr>
      <vt:lpstr>Arial</vt:lpstr>
      <vt:lpstr>Arial Italic</vt:lpstr>
      <vt:lpstr>Default - Title Slide</vt:lpstr>
      <vt:lpstr>Default - Title and Content</vt:lpstr>
      <vt:lpstr>Default - Title, Text and Media Clip</vt:lpstr>
      <vt:lpstr>Default - Two Content</vt:lpstr>
      <vt:lpstr>Default - Blank</vt:lpstr>
      <vt:lpstr>trategies for   eaching based on    utism     esearch</vt:lpstr>
      <vt:lpstr>The Research</vt:lpstr>
      <vt:lpstr>Service Models 2002 and Beyond</vt:lpstr>
      <vt:lpstr>The Data</vt:lpstr>
      <vt:lpstr>S.T.A.R. Program Overview  Curriculum and Instructional Methods </vt:lpstr>
      <vt:lpstr>Terminology</vt:lpstr>
      <vt:lpstr>Student Learning Profiles</vt:lpstr>
      <vt:lpstr>Curriculum Content Areas</vt:lpstr>
      <vt:lpstr>Curriculum Content Areas</vt:lpstr>
      <vt:lpstr>Teaching Strategies</vt:lpstr>
      <vt:lpstr>Discrete Trial Training (DT)</vt:lpstr>
      <vt:lpstr>Slide 12</vt:lpstr>
      <vt:lpstr>Pivotal Response Training (PRT)</vt:lpstr>
      <vt:lpstr>Slide 14</vt:lpstr>
      <vt:lpstr>Functional Routines Instruction (FR)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trategies for   eaching     utism based on     esearch</dc:title>
  <dc:creator>holly.klein</dc:creator>
  <cp:lastModifiedBy>admin</cp:lastModifiedBy>
  <cp:revision>1</cp:revision>
  <dcterms:modified xsi:type="dcterms:W3CDTF">2013-09-09T18:50:51Z</dcterms:modified>
</cp:coreProperties>
</file>